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5" r:id="rId6"/>
    <p:sldId id="264" r:id="rId7"/>
    <p:sldId id="258" r:id="rId8"/>
    <p:sldId id="257" r:id="rId9"/>
    <p:sldId id="260" r:id="rId10"/>
    <p:sldId id="261" r:id="rId11"/>
    <p:sldId id="262" r:id="rId12"/>
    <p:sldId id="263" r:id="rId13"/>
    <p:sldId id="266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1ED"/>
    <a:srgbClr val="C21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615E28-55DA-D540-AC06-0D146D691542}" v="275" dt="2021-03-23T11:24:06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38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Посещаемость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VK</c:v>
                </c:pt>
                <c:pt idx="1">
                  <c:v>Twitter</c:v>
                </c:pt>
                <c:pt idx="2">
                  <c:v>Instagram</c:v>
                </c:pt>
                <c:pt idx="3">
                  <c:v>Faceboоk 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8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3F-0745-8EA3-E035CA8B4BD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Сколько приложений для анализа профиля вы знаете?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VK</c:v>
                </c:pt>
                <c:pt idx="1">
                  <c:v>Twitter</c:v>
                </c:pt>
                <c:pt idx="2">
                  <c:v>Instagram</c:v>
                </c:pt>
                <c:pt idx="3">
                  <c:v>Faceboоk 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6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3F-0745-8EA3-E035CA8B4BD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Хотели бы узнать свою статистику?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VK</c:v>
                </c:pt>
                <c:pt idx="1">
                  <c:v>Twitter</c:v>
                </c:pt>
                <c:pt idx="2">
                  <c:v>Instagram</c:v>
                </c:pt>
                <c:pt idx="3">
                  <c:v>Faceboоk 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  <c:pt idx="2">
                  <c:v>9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06-C74C-9608-2FA7ABC75E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652463"/>
        <c:axId val="72654111"/>
      </c:barChart>
      <c:catAx>
        <c:axId val="72652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2654111"/>
        <c:crosses val="autoZero"/>
        <c:auto val="1"/>
        <c:lblAlgn val="ctr"/>
        <c:lblOffset val="100"/>
        <c:noMultiLvlLbl val="0"/>
      </c:catAx>
      <c:valAx>
        <c:axId val="72654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2652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Воспользовались бы вы нашим приложением?</a:t>
            </a:r>
          </a:p>
        </c:rich>
      </c:tx>
      <c:layout>
        <c:manualLayout>
          <c:xMode val="edge"/>
          <c:yMode val="edge"/>
          <c:x val="0.25824821149565103"/>
          <c:y val="9.09408693803181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422984729264282"/>
          <c:y val="0.21422375709849725"/>
          <c:w val="0.80289969188634025"/>
          <c:h val="0.72607069365790466"/>
        </c:manualLayout>
      </c:layout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explosion val="21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7CCA-8C41-B1B0-4D906015C87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CCA-8C41-B1B0-4D906015C87C}"/>
              </c:ext>
            </c:extLst>
          </c:dPt>
          <c:dLbls>
            <c:dLbl>
              <c:idx val="0"/>
              <c:layout>
                <c:manualLayout>
                  <c:x val="-0.12554329941313366"/>
                  <c:y val="-0.1984428215816313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CA-8C41-B1B0-4D906015C87C}"/>
                </c:ext>
              </c:extLst>
            </c:dLbl>
            <c:dLbl>
              <c:idx val="1"/>
              <c:layout>
                <c:manualLayout>
                  <c:x val="9.3356282744575483E-2"/>
                  <c:y val="6.575673921889950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CCA-8C41-B1B0-4D906015C8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CA-8C41-B1B0-4D906015C87C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03E77F-4D59-41D5-8B05-0C36ADFFB3F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D27754-27E2-4045-A441-91A22BE2EA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800" dirty="0"/>
            <a:t>Самый большой объем контента. </a:t>
          </a:r>
          <a:endParaRPr lang="en-US" sz="1800" dirty="0"/>
        </a:p>
      </dgm:t>
    </dgm:pt>
    <dgm:pt modelId="{03953C17-6109-4658-8DFF-7D6B46DC9703}" type="parTrans" cxnId="{895DF88D-524A-4590-81A6-A72DAA4A968B}">
      <dgm:prSet/>
      <dgm:spPr/>
      <dgm:t>
        <a:bodyPr/>
        <a:lstStyle/>
        <a:p>
          <a:endParaRPr lang="en-US"/>
        </a:p>
      </dgm:t>
    </dgm:pt>
    <dgm:pt modelId="{14AF6180-4EA0-493C-908B-BF5C3E90F33F}" type="sibTrans" cxnId="{895DF88D-524A-4590-81A6-A72DAA4A968B}">
      <dgm:prSet/>
      <dgm:spPr/>
      <dgm:t>
        <a:bodyPr/>
        <a:lstStyle/>
        <a:p>
          <a:endParaRPr lang="en-US"/>
        </a:p>
      </dgm:t>
    </dgm:pt>
    <dgm:pt modelId="{93EE3EFE-7FA2-415A-81C8-834D21FCC2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800" dirty="0"/>
            <a:t>Бизнес во «</a:t>
          </a:r>
          <a:r>
            <a:rPr lang="ru-RU" sz="1800" dirty="0" err="1"/>
            <a:t>ВКонтакте</a:t>
          </a:r>
          <a:r>
            <a:rPr lang="ru-RU" sz="1800" dirty="0"/>
            <a:t>» ведут около 1 млн компаний.</a:t>
          </a:r>
          <a:endParaRPr lang="en-US" sz="1800" dirty="0"/>
        </a:p>
      </dgm:t>
    </dgm:pt>
    <dgm:pt modelId="{910ECE61-8832-4832-9046-97DC21A5EC60}" type="parTrans" cxnId="{B1507C15-4011-4066-9458-470637F254A6}">
      <dgm:prSet/>
      <dgm:spPr/>
      <dgm:t>
        <a:bodyPr/>
        <a:lstStyle/>
        <a:p>
          <a:endParaRPr lang="en-US"/>
        </a:p>
      </dgm:t>
    </dgm:pt>
    <dgm:pt modelId="{DE33E20E-2BAD-44E4-95BB-BA062E9F8FED}" type="sibTrans" cxnId="{B1507C15-4011-4066-9458-470637F254A6}">
      <dgm:prSet/>
      <dgm:spPr/>
      <dgm:t>
        <a:bodyPr/>
        <a:lstStyle/>
        <a:p>
          <a:endParaRPr lang="en-US"/>
        </a:p>
      </dgm:t>
    </dgm:pt>
    <dgm:pt modelId="{222616CE-DB00-4E00-B690-96EE76823E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800" dirty="0"/>
            <a:t>в 2019 году «</a:t>
          </a:r>
          <a:r>
            <a:rPr lang="ru-RU" sz="1800" dirty="0" err="1"/>
            <a:t>ВКонтакте</a:t>
          </a:r>
          <a:r>
            <a:rPr lang="ru-RU" sz="1800" dirty="0"/>
            <a:t>» занимала первое место по объему b2c- и c2c-сделок и первое место по доле покупателей среди остальных социальных каналов.</a:t>
          </a:r>
          <a:endParaRPr lang="en-US" sz="1800" dirty="0"/>
        </a:p>
      </dgm:t>
    </dgm:pt>
    <dgm:pt modelId="{7D2C3789-107C-452B-A7F8-C4F33EA258C5}" type="parTrans" cxnId="{FBA5FBC6-E771-4CFE-8107-F2D682FCB7ED}">
      <dgm:prSet/>
      <dgm:spPr/>
      <dgm:t>
        <a:bodyPr/>
        <a:lstStyle/>
        <a:p>
          <a:endParaRPr lang="en-US"/>
        </a:p>
      </dgm:t>
    </dgm:pt>
    <dgm:pt modelId="{B28D1519-1780-4949-878A-C1E6A549358D}" type="sibTrans" cxnId="{FBA5FBC6-E771-4CFE-8107-F2D682FCB7ED}">
      <dgm:prSet/>
      <dgm:spPr/>
      <dgm:t>
        <a:bodyPr/>
        <a:lstStyle/>
        <a:p>
          <a:endParaRPr lang="en-US"/>
        </a:p>
      </dgm:t>
    </dgm:pt>
    <dgm:pt modelId="{C495CF3F-6364-4C30-9DE6-5B2D30F8B8CB}" type="pres">
      <dgm:prSet presAssocID="{0F03E77F-4D59-41D5-8B05-0C36ADFFB3F8}" presName="root" presStyleCnt="0">
        <dgm:presLayoutVars>
          <dgm:dir/>
          <dgm:resizeHandles val="exact"/>
        </dgm:presLayoutVars>
      </dgm:prSet>
      <dgm:spPr/>
    </dgm:pt>
    <dgm:pt modelId="{FC7C014C-C2D2-4B84-8E87-C2F65A4F9F99}" type="pres">
      <dgm:prSet presAssocID="{FED27754-27E2-4045-A441-91A22BE2EA00}" presName="compNode" presStyleCnt="0"/>
      <dgm:spPr/>
    </dgm:pt>
    <dgm:pt modelId="{FBB4410E-5EEB-4127-9AD2-9E9E4EE141A1}" type="pres">
      <dgm:prSet presAssocID="{FED27754-27E2-4045-A441-91A22BE2EA00}" presName="iconRect" presStyleLbl="node1" presStyleIdx="0" presStyleCnt="3" custLinFactNeighborY="-855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Фабрика"/>
        </a:ext>
      </dgm:extLst>
    </dgm:pt>
    <dgm:pt modelId="{F2E4EE46-702E-411C-9708-C14B3E42A7B7}" type="pres">
      <dgm:prSet presAssocID="{FED27754-27E2-4045-A441-91A22BE2EA00}" presName="spaceRect" presStyleCnt="0"/>
      <dgm:spPr/>
    </dgm:pt>
    <dgm:pt modelId="{2E5BF578-CDDF-49A1-844C-8580F3CE93B1}" type="pres">
      <dgm:prSet presAssocID="{FED27754-27E2-4045-A441-91A22BE2EA00}" presName="textRect" presStyleLbl="revTx" presStyleIdx="0" presStyleCnt="3">
        <dgm:presLayoutVars>
          <dgm:chMax val="1"/>
          <dgm:chPref val="1"/>
        </dgm:presLayoutVars>
      </dgm:prSet>
      <dgm:spPr/>
    </dgm:pt>
    <dgm:pt modelId="{FE08E669-3F41-4929-8000-26D699A6BCA6}" type="pres">
      <dgm:prSet presAssocID="{14AF6180-4EA0-493C-908B-BF5C3E90F33F}" presName="sibTrans" presStyleCnt="0"/>
      <dgm:spPr/>
    </dgm:pt>
    <dgm:pt modelId="{EED3D2FF-FF04-4121-B18C-C58863BBA7C2}" type="pres">
      <dgm:prSet presAssocID="{93EE3EFE-7FA2-415A-81C8-834D21FCC2A1}" presName="compNode" presStyleCnt="0"/>
      <dgm:spPr/>
    </dgm:pt>
    <dgm:pt modelId="{612CE9A2-8D3E-4793-A34E-50896B5B7164}" type="pres">
      <dgm:prSet presAssocID="{93EE3EFE-7FA2-415A-81C8-834D21FCC2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Робот"/>
        </a:ext>
      </dgm:extLst>
    </dgm:pt>
    <dgm:pt modelId="{0FA80A10-FE61-4D48-B56E-469B36E48C99}" type="pres">
      <dgm:prSet presAssocID="{93EE3EFE-7FA2-415A-81C8-834D21FCC2A1}" presName="spaceRect" presStyleCnt="0"/>
      <dgm:spPr/>
    </dgm:pt>
    <dgm:pt modelId="{A6B2737B-1455-43DF-B876-26FF6B36BA01}" type="pres">
      <dgm:prSet presAssocID="{93EE3EFE-7FA2-415A-81C8-834D21FCC2A1}" presName="textRect" presStyleLbl="revTx" presStyleIdx="1" presStyleCnt="3">
        <dgm:presLayoutVars>
          <dgm:chMax val="1"/>
          <dgm:chPref val="1"/>
        </dgm:presLayoutVars>
      </dgm:prSet>
      <dgm:spPr/>
    </dgm:pt>
    <dgm:pt modelId="{0307906B-E653-413B-8185-3513C79E3423}" type="pres">
      <dgm:prSet presAssocID="{DE33E20E-2BAD-44E4-95BB-BA062E9F8FED}" presName="sibTrans" presStyleCnt="0"/>
      <dgm:spPr/>
    </dgm:pt>
    <dgm:pt modelId="{D31A7261-787B-4076-935D-0EDCEB5BED4A}" type="pres">
      <dgm:prSet presAssocID="{222616CE-DB00-4E00-B690-96EE76823E1C}" presName="compNode" presStyleCnt="0"/>
      <dgm:spPr/>
    </dgm:pt>
    <dgm:pt modelId="{C34B8DDB-9DB3-4F4A-8B3A-DE27C64F0EC8}" type="pres">
      <dgm:prSet presAssocID="{222616CE-DB00-4E00-B690-96EE76823E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Космонавт"/>
        </a:ext>
      </dgm:extLst>
    </dgm:pt>
    <dgm:pt modelId="{13DECCD7-E7D7-481C-997A-36473063699E}" type="pres">
      <dgm:prSet presAssocID="{222616CE-DB00-4E00-B690-96EE76823E1C}" presName="spaceRect" presStyleCnt="0"/>
      <dgm:spPr/>
    </dgm:pt>
    <dgm:pt modelId="{71603DB0-C1E1-4ABB-B95A-AE6509837A00}" type="pres">
      <dgm:prSet presAssocID="{222616CE-DB00-4E00-B690-96EE76823E1C}" presName="textRect" presStyleLbl="revTx" presStyleIdx="2" presStyleCnt="3" custScaleX="164078">
        <dgm:presLayoutVars>
          <dgm:chMax val="1"/>
          <dgm:chPref val="1"/>
        </dgm:presLayoutVars>
      </dgm:prSet>
      <dgm:spPr/>
    </dgm:pt>
  </dgm:ptLst>
  <dgm:cxnLst>
    <dgm:cxn modelId="{B1507C15-4011-4066-9458-470637F254A6}" srcId="{0F03E77F-4D59-41D5-8B05-0C36ADFFB3F8}" destId="{93EE3EFE-7FA2-415A-81C8-834D21FCC2A1}" srcOrd="1" destOrd="0" parTransId="{910ECE61-8832-4832-9046-97DC21A5EC60}" sibTransId="{DE33E20E-2BAD-44E4-95BB-BA062E9F8FED}"/>
    <dgm:cxn modelId="{25AFA016-9815-CE46-BCAD-7C345EF1FABD}" type="presOf" srcId="{0F03E77F-4D59-41D5-8B05-0C36ADFFB3F8}" destId="{C495CF3F-6364-4C30-9DE6-5B2D30F8B8CB}" srcOrd="0" destOrd="0" presId="urn:microsoft.com/office/officeart/2018/2/layout/IconLabelList"/>
    <dgm:cxn modelId="{9A272374-EAD8-0949-ABAB-F5B9F22EC038}" type="presOf" srcId="{222616CE-DB00-4E00-B690-96EE76823E1C}" destId="{71603DB0-C1E1-4ABB-B95A-AE6509837A00}" srcOrd="0" destOrd="0" presId="urn:microsoft.com/office/officeart/2018/2/layout/IconLabelList"/>
    <dgm:cxn modelId="{895DF88D-524A-4590-81A6-A72DAA4A968B}" srcId="{0F03E77F-4D59-41D5-8B05-0C36ADFFB3F8}" destId="{FED27754-27E2-4045-A441-91A22BE2EA00}" srcOrd="0" destOrd="0" parTransId="{03953C17-6109-4658-8DFF-7D6B46DC9703}" sibTransId="{14AF6180-4EA0-493C-908B-BF5C3E90F33F}"/>
    <dgm:cxn modelId="{173C6B9E-8A7A-E14C-B55F-D1AD4FB81EB3}" type="presOf" srcId="{FED27754-27E2-4045-A441-91A22BE2EA00}" destId="{2E5BF578-CDDF-49A1-844C-8580F3CE93B1}" srcOrd="0" destOrd="0" presId="urn:microsoft.com/office/officeart/2018/2/layout/IconLabelList"/>
    <dgm:cxn modelId="{0D7F85C2-30A2-3741-8D35-DE7377038466}" type="presOf" srcId="{93EE3EFE-7FA2-415A-81C8-834D21FCC2A1}" destId="{A6B2737B-1455-43DF-B876-26FF6B36BA01}" srcOrd="0" destOrd="0" presId="urn:microsoft.com/office/officeart/2018/2/layout/IconLabelList"/>
    <dgm:cxn modelId="{FBA5FBC6-E771-4CFE-8107-F2D682FCB7ED}" srcId="{0F03E77F-4D59-41D5-8B05-0C36ADFFB3F8}" destId="{222616CE-DB00-4E00-B690-96EE76823E1C}" srcOrd="2" destOrd="0" parTransId="{7D2C3789-107C-452B-A7F8-C4F33EA258C5}" sibTransId="{B28D1519-1780-4949-878A-C1E6A549358D}"/>
    <dgm:cxn modelId="{15B91176-5895-AA43-B714-C4D01964BECB}" type="presParOf" srcId="{C495CF3F-6364-4C30-9DE6-5B2D30F8B8CB}" destId="{FC7C014C-C2D2-4B84-8E87-C2F65A4F9F99}" srcOrd="0" destOrd="0" presId="urn:microsoft.com/office/officeart/2018/2/layout/IconLabelList"/>
    <dgm:cxn modelId="{242E814F-F885-A943-8174-F382F2F48189}" type="presParOf" srcId="{FC7C014C-C2D2-4B84-8E87-C2F65A4F9F99}" destId="{FBB4410E-5EEB-4127-9AD2-9E9E4EE141A1}" srcOrd="0" destOrd="0" presId="urn:microsoft.com/office/officeart/2018/2/layout/IconLabelList"/>
    <dgm:cxn modelId="{1ACD56D3-A9E4-5F4D-AEAB-A977EBDACE6F}" type="presParOf" srcId="{FC7C014C-C2D2-4B84-8E87-C2F65A4F9F99}" destId="{F2E4EE46-702E-411C-9708-C14B3E42A7B7}" srcOrd="1" destOrd="0" presId="urn:microsoft.com/office/officeart/2018/2/layout/IconLabelList"/>
    <dgm:cxn modelId="{D5EC202E-D382-F042-AF8F-6C101C21F632}" type="presParOf" srcId="{FC7C014C-C2D2-4B84-8E87-C2F65A4F9F99}" destId="{2E5BF578-CDDF-49A1-844C-8580F3CE93B1}" srcOrd="2" destOrd="0" presId="urn:microsoft.com/office/officeart/2018/2/layout/IconLabelList"/>
    <dgm:cxn modelId="{2430044A-263D-0946-A555-EA4A98873C3E}" type="presParOf" srcId="{C495CF3F-6364-4C30-9DE6-5B2D30F8B8CB}" destId="{FE08E669-3F41-4929-8000-26D699A6BCA6}" srcOrd="1" destOrd="0" presId="urn:microsoft.com/office/officeart/2018/2/layout/IconLabelList"/>
    <dgm:cxn modelId="{5A0302E7-2716-2842-8546-B7345E78751B}" type="presParOf" srcId="{C495CF3F-6364-4C30-9DE6-5B2D30F8B8CB}" destId="{EED3D2FF-FF04-4121-B18C-C58863BBA7C2}" srcOrd="2" destOrd="0" presId="urn:microsoft.com/office/officeart/2018/2/layout/IconLabelList"/>
    <dgm:cxn modelId="{907DCE96-A79C-3C46-B0CE-2CEDDFA92206}" type="presParOf" srcId="{EED3D2FF-FF04-4121-B18C-C58863BBA7C2}" destId="{612CE9A2-8D3E-4793-A34E-50896B5B7164}" srcOrd="0" destOrd="0" presId="urn:microsoft.com/office/officeart/2018/2/layout/IconLabelList"/>
    <dgm:cxn modelId="{047C8431-443D-9C41-81CA-930378B3D212}" type="presParOf" srcId="{EED3D2FF-FF04-4121-B18C-C58863BBA7C2}" destId="{0FA80A10-FE61-4D48-B56E-469B36E48C99}" srcOrd="1" destOrd="0" presId="urn:microsoft.com/office/officeart/2018/2/layout/IconLabelList"/>
    <dgm:cxn modelId="{6BD06CBF-6F54-FD48-AFE1-F3F468A5E1F7}" type="presParOf" srcId="{EED3D2FF-FF04-4121-B18C-C58863BBA7C2}" destId="{A6B2737B-1455-43DF-B876-26FF6B36BA01}" srcOrd="2" destOrd="0" presId="urn:microsoft.com/office/officeart/2018/2/layout/IconLabelList"/>
    <dgm:cxn modelId="{DC78B0E1-2334-D141-B943-8DED3FF71111}" type="presParOf" srcId="{C495CF3F-6364-4C30-9DE6-5B2D30F8B8CB}" destId="{0307906B-E653-413B-8185-3513C79E3423}" srcOrd="3" destOrd="0" presId="urn:microsoft.com/office/officeart/2018/2/layout/IconLabelList"/>
    <dgm:cxn modelId="{F5285225-6DD7-AE46-A468-140F6BA8A449}" type="presParOf" srcId="{C495CF3F-6364-4C30-9DE6-5B2D30F8B8CB}" destId="{D31A7261-787B-4076-935D-0EDCEB5BED4A}" srcOrd="4" destOrd="0" presId="urn:microsoft.com/office/officeart/2018/2/layout/IconLabelList"/>
    <dgm:cxn modelId="{E2A191C8-5A62-114F-9807-1F1BBA0E175D}" type="presParOf" srcId="{D31A7261-787B-4076-935D-0EDCEB5BED4A}" destId="{C34B8DDB-9DB3-4F4A-8B3A-DE27C64F0EC8}" srcOrd="0" destOrd="0" presId="urn:microsoft.com/office/officeart/2018/2/layout/IconLabelList"/>
    <dgm:cxn modelId="{6E12DB76-A952-7F49-8897-F39C7861D0A8}" type="presParOf" srcId="{D31A7261-787B-4076-935D-0EDCEB5BED4A}" destId="{13DECCD7-E7D7-481C-997A-36473063699E}" srcOrd="1" destOrd="0" presId="urn:microsoft.com/office/officeart/2018/2/layout/IconLabelList"/>
    <dgm:cxn modelId="{41912FA2-E717-6E47-9035-B05294B9005A}" type="presParOf" srcId="{D31A7261-787B-4076-935D-0EDCEB5BED4A}" destId="{71603DB0-C1E1-4ABB-B95A-AE6509837A0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324E02-8F2C-4C92-BB4E-2818F67F64F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C690008-9AFA-42AD-B3A8-882DB30DDE4C}">
      <dgm:prSet/>
      <dgm:spPr/>
      <dgm:t>
        <a:bodyPr/>
        <a:lstStyle/>
        <a:p>
          <a:r>
            <a:rPr lang="en-US"/>
            <a:t>Блоки рекламы</a:t>
          </a:r>
        </a:p>
      </dgm:t>
    </dgm:pt>
    <dgm:pt modelId="{DF5D6E6E-743B-4180-BF1C-892BE5332C81}" type="parTrans" cxnId="{55229C30-12B7-4B29-9500-D48F2EB97D25}">
      <dgm:prSet/>
      <dgm:spPr/>
      <dgm:t>
        <a:bodyPr/>
        <a:lstStyle/>
        <a:p>
          <a:endParaRPr lang="en-US"/>
        </a:p>
      </dgm:t>
    </dgm:pt>
    <dgm:pt modelId="{7F65E229-9349-4933-B02A-AA9394113810}" type="sibTrans" cxnId="{55229C30-12B7-4B29-9500-D48F2EB97D25}">
      <dgm:prSet/>
      <dgm:spPr/>
      <dgm:t>
        <a:bodyPr/>
        <a:lstStyle/>
        <a:p>
          <a:endParaRPr lang="en-US"/>
        </a:p>
      </dgm:t>
    </dgm:pt>
    <dgm:pt modelId="{3ADC7C77-3FEC-4E06-AF73-931AFAA105E9}">
      <dgm:prSet/>
      <dgm:spPr/>
      <dgm:t>
        <a:bodyPr/>
        <a:lstStyle/>
        <a:p>
          <a:r>
            <a:rPr lang="en-US"/>
            <a:t>Платные функции</a:t>
          </a:r>
        </a:p>
      </dgm:t>
    </dgm:pt>
    <dgm:pt modelId="{FEDCB81A-2767-4AF0-BE7F-FFFE8DB5FDC0}" type="parTrans" cxnId="{5A032A2A-A097-43D5-956C-30C2765176D9}">
      <dgm:prSet/>
      <dgm:spPr/>
      <dgm:t>
        <a:bodyPr/>
        <a:lstStyle/>
        <a:p>
          <a:endParaRPr lang="en-US"/>
        </a:p>
      </dgm:t>
    </dgm:pt>
    <dgm:pt modelId="{403CCD19-BF92-4219-9AC1-A9154757B478}" type="sibTrans" cxnId="{5A032A2A-A097-43D5-956C-30C2765176D9}">
      <dgm:prSet/>
      <dgm:spPr/>
      <dgm:t>
        <a:bodyPr/>
        <a:lstStyle/>
        <a:p>
          <a:endParaRPr lang="en-US"/>
        </a:p>
      </dgm:t>
    </dgm:pt>
    <dgm:pt modelId="{A8A757E1-B3B8-41B0-84D4-531952B10CF6}">
      <dgm:prSet/>
      <dgm:spPr/>
      <dgm:t>
        <a:bodyPr/>
        <a:lstStyle/>
        <a:p>
          <a:r>
            <a:rPr lang="en-US" dirty="0" err="1"/>
            <a:t>Премиум</a:t>
          </a:r>
          <a:r>
            <a:rPr lang="en-US" dirty="0"/>
            <a:t> </a:t>
          </a:r>
          <a:r>
            <a:rPr lang="en-US" dirty="0" err="1"/>
            <a:t>подписка</a:t>
          </a:r>
          <a:r>
            <a:rPr lang="en-US" dirty="0"/>
            <a:t> </a:t>
          </a:r>
          <a:r>
            <a:rPr lang="en-US" dirty="0" err="1"/>
            <a:t>для</a:t>
          </a:r>
          <a:r>
            <a:rPr lang="en-US" dirty="0"/>
            <a:t> </a:t>
          </a:r>
          <a:r>
            <a:rPr lang="en-US" dirty="0" err="1"/>
            <a:t>доступа</a:t>
          </a:r>
          <a:r>
            <a:rPr lang="en-US" dirty="0"/>
            <a:t> </a:t>
          </a:r>
          <a:r>
            <a:rPr lang="en-US" dirty="0" err="1"/>
            <a:t>без</a:t>
          </a:r>
          <a:r>
            <a:rPr lang="en-US" dirty="0"/>
            <a:t> </a:t>
          </a:r>
          <a:r>
            <a:rPr lang="en-US" dirty="0" err="1"/>
            <a:t>рекламы</a:t>
          </a:r>
          <a:endParaRPr lang="en-US" dirty="0"/>
        </a:p>
      </dgm:t>
    </dgm:pt>
    <dgm:pt modelId="{F0501935-0620-45F0-A7E8-C25A94AC8E7C}" type="parTrans" cxnId="{4B221AE2-C7CD-4333-95BC-FD1D39C9B724}">
      <dgm:prSet/>
      <dgm:spPr/>
      <dgm:t>
        <a:bodyPr/>
        <a:lstStyle/>
        <a:p>
          <a:endParaRPr lang="en-US"/>
        </a:p>
      </dgm:t>
    </dgm:pt>
    <dgm:pt modelId="{02932B03-80F4-4060-A84D-7A5257092BCF}" type="sibTrans" cxnId="{4B221AE2-C7CD-4333-95BC-FD1D39C9B724}">
      <dgm:prSet/>
      <dgm:spPr/>
      <dgm:t>
        <a:bodyPr/>
        <a:lstStyle/>
        <a:p>
          <a:endParaRPr lang="en-US"/>
        </a:p>
      </dgm:t>
    </dgm:pt>
    <dgm:pt modelId="{23DFB4E6-432A-4F05-B52C-987B0E7ACACE}" type="pres">
      <dgm:prSet presAssocID="{D2324E02-8F2C-4C92-BB4E-2818F67F64FD}" presName="root" presStyleCnt="0">
        <dgm:presLayoutVars>
          <dgm:dir/>
          <dgm:resizeHandles val="exact"/>
        </dgm:presLayoutVars>
      </dgm:prSet>
      <dgm:spPr/>
    </dgm:pt>
    <dgm:pt modelId="{2EE04458-E3B5-426C-865B-34D9FD5B06DC}" type="pres">
      <dgm:prSet presAssocID="{5C690008-9AFA-42AD-B3A8-882DB30DDE4C}" presName="compNode" presStyleCnt="0"/>
      <dgm:spPr/>
    </dgm:pt>
    <dgm:pt modelId="{EDD0C5AB-7CF1-4D27-A903-B7621F5622BF}" type="pres">
      <dgm:prSet presAssocID="{5C690008-9AFA-42AD-B3A8-882DB30DDE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3D-очки со сплошной заливкой"/>
        </a:ext>
      </dgm:extLst>
    </dgm:pt>
    <dgm:pt modelId="{54DAD858-276B-4075-B76E-FBA7D1FE84F3}" type="pres">
      <dgm:prSet presAssocID="{5C690008-9AFA-42AD-B3A8-882DB30DDE4C}" presName="spaceRect" presStyleCnt="0"/>
      <dgm:spPr/>
    </dgm:pt>
    <dgm:pt modelId="{27BF648F-8FEA-403A-B11B-E5DEC452E316}" type="pres">
      <dgm:prSet presAssocID="{5C690008-9AFA-42AD-B3A8-882DB30DDE4C}" presName="textRect" presStyleLbl="revTx" presStyleIdx="0" presStyleCnt="3">
        <dgm:presLayoutVars>
          <dgm:chMax val="1"/>
          <dgm:chPref val="1"/>
        </dgm:presLayoutVars>
      </dgm:prSet>
      <dgm:spPr/>
    </dgm:pt>
    <dgm:pt modelId="{A27839E0-AB73-4BE2-BEC8-BF293096F684}" type="pres">
      <dgm:prSet presAssocID="{7F65E229-9349-4933-B02A-AA9394113810}" presName="sibTrans" presStyleCnt="0"/>
      <dgm:spPr/>
    </dgm:pt>
    <dgm:pt modelId="{F172E660-F8FE-43AE-B44B-12541A338709}" type="pres">
      <dgm:prSet presAssocID="{3ADC7C77-3FEC-4E06-AF73-931AFAA105E9}" presName="compNode" presStyleCnt="0"/>
      <dgm:spPr/>
    </dgm:pt>
    <dgm:pt modelId="{4C1D8C76-1745-4E06-863F-45E00B2DE8E1}" type="pres">
      <dgm:prSet presAssocID="{3ADC7C77-3FEC-4E06-AF73-931AFAA105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Монеты со сплошной заливкой"/>
        </a:ext>
      </dgm:extLst>
    </dgm:pt>
    <dgm:pt modelId="{7A4AFF2B-EB60-400F-94EC-03882A4141F5}" type="pres">
      <dgm:prSet presAssocID="{3ADC7C77-3FEC-4E06-AF73-931AFAA105E9}" presName="spaceRect" presStyleCnt="0"/>
      <dgm:spPr/>
    </dgm:pt>
    <dgm:pt modelId="{621DA97F-10C0-4E7F-BA4A-E8BA8E0A6CC0}" type="pres">
      <dgm:prSet presAssocID="{3ADC7C77-3FEC-4E06-AF73-931AFAA105E9}" presName="textRect" presStyleLbl="revTx" presStyleIdx="1" presStyleCnt="3">
        <dgm:presLayoutVars>
          <dgm:chMax val="1"/>
          <dgm:chPref val="1"/>
        </dgm:presLayoutVars>
      </dgm:prSet>
      <dgm:spPr/>
    </dgm:pt>
    <dgm:pt modelId="{8690678A-8573-4A39-8172-0A28D88A4B01}" type="pres">
      <dgm:prSet presAssocID="{403CCD19-BF92-4219-9AC1-A9154757B478}" presName="sibTrans" presStyleCnt="0"/>
      <dgm:spPr/>
    </dgm:pt>
    <dgm:pt modelId="{DFFDEA40-7E54-414E-A802-00C2A6168C2F}" type="pres">
      <dgm:prSet presAssocID="{A8A757E1-B3B8-41B0-84D4-531952B10CF6}" presName="compNode" presStyleCnt="0"/>
      <dgm:spPr/>
    </dgm:pt>
    <dgm:pt modelId="{898B8743-86C0-4BDF-B344-8DC0A9F5534C}" type="pres">
      <dgm:prSet presAssocID="{A8A757E1-B3B8-41B0-84D4-531952B10C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Корона со сплошной заливкой"/>
        </a:ext>
      </dgm:extLst>
    </dgm:pt>
    <dgm:pt modelId="{06A62D7A-F414-47F4-BEC6-B09BC7F2B156}" type="pres">
      <dgm:prSet presAssocID="{A8A757E1-B3B8-41B0-84D4-531952B10CF6}" presName="spaceRect" presStyleCnt="0"/>
      <dgm:spPr/>
    </dgm:pt>
    <dgm:pt modelId="{642FB832-E751-4911-8FC9-9F083583F496}" type="pres">
      <dgm:prSet presAssocID="{A8A757E1-B3B8-41B0-84D4-531952B10CF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032A2A-A097-43D5-956C-30C2765176D9}" srcId="{D2324E02-8F2C-4C92-BB4E-2818F67F64FD}" destId="{3ADC7C77-3FEC-4E06-AF73-931AFAA105E9}" srcOrd="1" destOrd="0" parTransId="{FEDCB81A-2767-4AF0-BE7F-FFFE8DB5FDC0}" sibTransId="{403CCD19-BF92-4219-9AC1-A9154757B478}"/>
    <dgm:cxn modelId="{55229C30-12B7-4B29-9500-D48F2EB97D25}" srcId="{D2324E02-8F2C-4C92-BB4E-2818F67F64FD}" destId="{5C690008-9AFA-42AD-B3A8-882DB30DDE4C}" srcOrd="0" destOrd="0" parTransId="{DF5D6E6E-743B-4180-BF1C-892BE5332C81}" sibTransId="{7F65E229-9349-4933-B02A-AA9394113810}"/>
    <dgm:cxn modelId="{562BB641-A0F2-4C49-A674-61F6E2453B32}" type="presOf" srcId="{5C690008-9AFA-42AD-B3A8-882DB30DDE4C}" destId="{27BF648F-8FEA-403A-B11B-E5DEC452E316}" srcOrd="0" destOrd="0" presId="urn:microsoft.com/office/officeart/2018/2/layout/IconLabelList"/>
    <dgm:cxn modelId="{AE5BC16F-528B-4694-9C46-D9AD60021B1F}" type="presOf" srcId="{D2324E02-8F2C-4C92-BB4E-2818F67F64FD}" destId="{23DFB4E6-432A-4F05-B52C-987B0E7ACACE}" srcOrd="0" destOrd="0" presId="urn:microsoft.com/office/officeart/2018/2/layout/IconLabelList"/>
    <dgm:cxn modelId="{AF7541BA-2150-481B-8838-F84A19996602}" type="presOf" srcId="{3ADC7C77-3FEC-4E06-AF73-931AFAA105E9}" destId="{621DA97F-10C0-4E7F-BA4A-E8BA8E0A6CC0}" srcOrd="0" destOrd="0" presId="urn:microsoft.com/office/officeart/2018/2/layout/IconLabelList"/>
    <dgm:cxn modelId="{4B221AE2-C7CD-4333-95BC-FD1D39C9B724}" srcId="{D2324E02-8F2C-4C92-BB4E-2818F67F64FD}" destId="{A8A757E1-B3B8-41B0-84D4-531952B10CF6}" srcOrd="2" destOrd="0" parTransId="{F0501935-0620-45F0-A7E8-C25A94AC8E7C}" sibTransId="{02932B03-80F4-4060-A84D-7A5257092BCF}"/>
    <dgm:cxn modelId="{BECFAFFE-9B86-48BF-905A-AAD1F18AE764}" type="presOf" srcId="{A8A757E1-B3B8-41B0-84D4-531952B10CF6}" destId="{642FB832-E751-4911-8FC9-9F083583F496}" srcOrd="0" destOrd="0" presId="urn:microsoft.com/office/officeart/2018/2/layout/IconLabelList"/>
    <dgm:cxn modelId="{4EAA5E3D-6421-438B-A224-BAED5B157837}" type="presParOf" srcId="{23DFB4E6-432A-4F05-B52C-987B0E7ACACE}" destId="{2EE04458-E3B5-426C-865B-34D9FD5B06DC}" srcOrd="0" destOrd="0" presId="urn:microsoft.com/office/officeart/2018/2/layout/IconLabelList"/>
    <dgm:cxn modelId="{8D81EE0D-B9F5-4C87-814D-9D79C5F71682}" type="presParOf" srcId="{2EE04458-E3B5-426C-865B-34D9FD5B06DC}" destId="{EDD0C5AB-7CF1-4D27-A903-B7621F5622BF}" srcOrd="0" destOrd="0" presId="urn:microsoft.com/office/officeart/2018/2/layout/IconLabelList"/>
    <dgm:cxn modelId="{DF822FA3-C0AD-4A83-AFF0-0705B50DA399}" type="presParOf" srcId="{2EE04458-E3B5-426C-865B-34D9FD5B06DC}" destId="{54DAD858-276B-4075-B76E-FBA7D1FE84F3}" srcOrd="1" destOrd="0" presId="urn:microsoft.com/office/officeart/2018/2/layout/IconLabelList"/>
    <dgm:cxn modelId="{BDCFF4E8-04AE-41FB-9A23-61CA0B9D0E2C}" type="presParOf" srcId="{2EE04458-E3B5-426C-865B-34D9FD5B06DC}" destId="{27BF648F-8FEA-403A-B11B-E5DEC452E316}" srcOrd="2" destOrd="0" presId="urn:microsoft.com/office/officeart/2018/2/layout/IconLabelList"/>
    <dgm:cxn modelId="{FF6E487C-F07D-430D-9B3E-A0A2C4EE3DA5}" type="presParOf" srcId="{23DFB4E6-432A-4F05-B52C-987B0E7ACACE}" destId="{A27839E0-AB73-4BE2-BEC8-BF293096F684}" srcOrd="1" destOrd="0" presId="urn:microsoft.com/office/officeart/2018/2/layout/IconLabelList"/>
    <dgm:cxn modelId="{C69A616C-5757-476D-B574-E3091E5E9B22}" type="presParOf" srcId="{23DFB4E6-432A-4F05-B52C-987B0E7ACACE}" destId="{F172E660-F8FE-43AE-B44B-12541A338709}" srcOrd="2" destOrd="0" presId="urn:microsoft.com/office/officeart/2018/2/layout/IconLabelList"/>
    <dgm:cxn modelId="{6D2380CC-4593-4CD7-B3E4-9B5B4C4A5FCF}" type="presParOf" srcId="{F172E660-F8FE-43AE-B44B-12541A338709}" destId="{4C1D8C76-1745-4E06-863F-45E00B2DE8E1}" srcOrd="0" destOrd="0" presId="urn:microsoft.com/office/officeart/2018/2/layout/IconLabelList"/>
    <dgm:cxn modelId="{21A6DF07-C71F-43C2-89C9-22B2B979C65A}" type="presParOf" srcId="{F172E660-F8FE-43AE-B44B-12541A338709}" destId="{7A4AFF2B-EB60-400F-94EC-03882A4141F5}" srcOrd="1" destOrd="0" presId="urn:microsoft.com/office/officeart/2018/2/layout/IconLabelList"/>
    <dgm:cxn modelId="{CB38F605-C871-4A23-BFDF-661F8E850E3C}" type="presParOf" srcId="{F172E660-F8FE-43AE-B44B-12541A338709}" destId="{621DA97F-10C0-4E7F-BA4A-E8BA8E0A6CC0}" srcOrd="2" destOrd="0" presId="urn:microsoft.com/office/officeart/2018/2/layout/IconLabelList"/>
    <dgm:cxn modelId="{AA04CED7-5ACE-4260-8D28-4BE9C40B9141}" type="presParOf" srcId="{23DFB4E6-432A-4F05-B52C-987B0E7ACACE}" destId="{8690678A-8573-4A39-8172-0A28D88A4B01}" srcOrd="3" destOrd="0" presId="urn:microsoft.com/office/officeart/2018/2/layout/IconLabelList"/>
    <dgm:cxn modelId="{DDDF2A86-FDDE-49F4-B777-92FB3B2BEEA4}" type="presParOf" srcId="{23DFB4E6-432A-4F05-B52C-987B0E7ACACE}" destId="{DFFDEA40-7E54-414E-A802-00C2A6168C2F}" srcOrd="4" destOrd="0" presId="urn:microsoft.com/office/officeart/2018/2/layout/IconLabelList"/>
    <dgm:cxn modelId="{CCDA23BD-35F1-469C-9463-A08DDEE5C0A9}" type="presParOf" srcId="{DFFDEA40-7E54-414E-A802-00C2A6168C2F}" destId="{898B8743-86C0-4BDF-B344-8DC0A9F5534C}" srcOrd="0" destOrd="0" presId="urn:microsoft.com/office/officeart/2018/2/layout/IconLabelList"/>
    <dgm:cxn modelId="{65F19102-024C-4C40-9470-31FD79EACEDF}" type="presParOf" srcId="{DFFDEA40-7E54-414E-A802-00C2A6168C2F}" destId="{06A62D7A-F414-47F4-BEC6-B09BC7F2B156}" srcOrd="1" destOrd="0" presId="urn:microsoft.com/office/officeart/2018/2/layout/IconLabelList"/>
    <dgm:cxn modelId="{FD2B9C0D-351E-49B9-8999-ED4A1B2F7463}" type="presParOf" srcId="{DFFDEA40-7E54-414E-A802-00C2A6168C2F}" destId="{642FB832-E751-4911-8FC9-9F083583F49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4410E-5EEB-4127-9AD2-9E9E4EE141A1}">
      <dsp:nvSpPr>
        <dsp:cNvPr id="0" name=""/>
        <dsp:cNvSpPr/>
      </dsp:nvSpPr>
      <dsp:spPr>
        <a:xfrm>
          <a:off x="1081128" y="592084"/>
          <a:ext cx="1218260" cy="12182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BF578-CDDF-49A1-844C-8580F3CE93B1}">
      <dsp:nvSpPr>
        <dsp:cNvPr id="0" name=""/>
        <dsp:cNvSpPr/>
      </dsp:nvSpPr>
      <dsp:spPr>
        <a:xfrm>
          <a:off x="336635" y="2327780"/>
          <a:ext cx="2707246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Самый большой объем контента. </a:t>
          </a:r>
          <a:endParaRPr lang="en-US" sz="1800" kern="1200" dirty="0"/>
        </a:p>
      </dsp:txBody>
      <dsp:txXfrm>
        <a:off x="336635" y="2327780"/>
        <a:ext cx="2707246" cy="1122187"/>
      </dsp:txXfrm>
    </dsp:sp>
    <dsp:sp modelId="{612CE9A2-8D3E-4793-A34E-50896B5B7164}">
      <dsp:nvSpPr>
        <dsp:cNvPr id="0" name=""/>
        <dsp:cNvSpPr/>
      </dsp:nvSpPr>
      <dsp:spPr>
        <a:xfrm>
          <a:off x="4262143" y="696318"/>
          <a:ext cx="1218260" cy="12182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2737B-1455-43DF-B876-26FF6B36BA01}">
      <dsp:nvSpPr>
        <dsp:cNvPr id="0" name=""/>
        <dsp:cNvSpPr/>
      </dsp:nvSpPr>
      <dsp:spPr>
        <a:xfrm>
          <a:off x="3517650" y="2327780"/>
          <a:ext cx="2707246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Бизнес во «</a:t>
          </a:r>
          <a:r>
            <a:rPr lang="ru-RU" sz="1800" kern="1200" dirty="0" err="1"/>
            <a:t>ВКонтакте</a:t>
          </a:r>
          <a:r>
            <a:rPr lang="ru-RU" sz="1800" kern="1200" dirty="0"/>
            <a:t>» ведут около 1 млн компаний.</a:t>
          </a:r>
          <a:endParaRPr lang="en-US" sz="1800" kern="1200" dirty="0"/>
        </a:p>
      </dsp:txBody>
      <dsp:txXfrm>
        <a:off x="3517650" y="2327780"/>
        <a:ext cx="2707246" cy="1122187"/>
      </dsp:txXfrm>
    </dsp:sp>
    <dsp:sp modelId="{C34B8DDB-9DB3-4F4A-8B3A-DE27C64F0EC8}">
      <dsp:nvSpPr>
        <dsp:cNvPr id="0" name=""/>
        <dsp:cNvSpPr/>
      </dsp:nvSpPr>
      <dsp:spPr>
        <a:xfrm>
          <a:off x="8310532" y="696318"/>
          <a:ext cx="1218260" cy="12182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03DB0-C1E1-4ABB-B95A-AE6509837A00}">
      <dsp:nvSpPr>
        <dsp:cNvPr id="0" name=""/>
        <dsp:cNvSpPr/>
      </dsp:nvSpPr>
      <dsp:spPr>
        <a:xfrm>
          <a:off x="6698665" y="2327780"/>
          <a:ext cx="4441996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 2019 году «</a:t>
          </a:r>
          <a:r>
            <a:rPr lang="ru-RU" sz="1800" kern="1200" dirty="0" err="1"/>
            <a:t>ВКонтакте</a:t>
          </a:r>
          <a:r>
            <a:rPr lang="ru-RU" sz="1800" kern="1200" dirty="0"/>
            <a:t>» занимала первое место по объему b2c- и c2c-сделок и первое место по доле покупателей среди остальных социальных каналов.</a:t>
          </a:r>
          <a:endParaRPr lang="en-US" sz="1800" kern="1200" dirty="0"/>
        </a:p>
      </dsp:txBody>
      <dsp:txXfrm>
        <a:off x="6698665" y="2327780"/>
        <a:ext cx="4441996" cy="1122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0C5AB-7CF1-4D27-A903-B7621F5622BF}">
      <dsp:nvSpPr>
        <dsp:cNvPr id="0" name=""/>
        <dsp:cNvSpPr/>
      </dsp:nvSpPr>
      <dsp:spPr>
        <a:xfrm>
          <a:off x="563835" y="953099"/>
          <a:ext cx="877310" cy="877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F648F-8FEA-403A-B11B-E5DEC452E316}">
      <dsp:nvSpPr>
        <dsp:cNvPr id="0" name=""/>
        <dsp:cNvSpPr/>
      </dsp:nvSpPr>
      <dsp:spPr>
        <a:xfrm>
          <a:off x="27701" y="2112319"/>
          <a:ext cx="19495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Блоки рекламы</a:t>
          </a:r>
        </a:p>
      </dsp:txBody>
      <dsp:txXfrm>
        <a:off x="27701" y="2112319"/>
        <a:ext cx="1949577" cy="720000"/>
      </dsp:txXfrm>
    </dsp:sp>
    <dsp:sp modelId="{4C1D8C76-1745-4E06-863F-45E00B2DE8E1}">
      <dsp:nvSpPr>
        <dsp:cNvPr id="0" name=""/>
        <dsp:cNvSpPr/>
      </dsp:nvSpPr>
      <dsp:spPr>
        <a:xfrm>
          <a:off x="2854589" y="953099"/>
          <a:ext cx="877310" cy="877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DA97F-10C0-4E7F-BA4A-E8BA8E0A6CC0}">
      <dsp:nvSpPr>
        <dsp:cNvPr id="0" name=""/>
        <dsp:cNvSpPr/>
      </dsp:nvSpPr>
      <dsp:spPr>
        <a:xfrm>
          <a:off x="2318455" y="2112319"/>
          <a:ext cx="19495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Платные функции</a:t>
          </a:r>
        </a:p>
      </dsp:txBody>
      <dsp:txXfrm>
        <a:off x="2318455" y="2112319"/>
        <a:ext cx="1949577" cy="720000"/>
      </dsp:txXfrm>
    </dsp:sp>
    <dsp:sp modelId="{898B8743-86C0-4BDF-B344-8DC0A9F5534C}">
      <dsp:nvSpPr>
        <dsp:cNvPr id="0" name=""/>
        <dsp:cNvSpPr/>
      </dsp:nvSpPr>
      <dsp:spPr>
        <a:xfrm>
          <a:off x="5145343" y="953099"/>
          <a:ext cx="877310" cy="877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FB832-E751-4911-8FC9-9F083583F496}">
      <dsp:nvSpPr>
        <dsp:cNvPr id="0" name=""/>
        <dsp:cNvSpPr/>
      </dsp:nvSpPr>
      <dsp:spPr>
        <a:xfrm>
          <a:off x="4609209" y="2112319"/>
          <a:ext cx="19495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Премиум</a:t>
          </a:r>
          <a:r>
            <a:rPr lang="en-US" sz="1700" kern="1200" dirty="0"/>
            <a:t> </a:t>
          </a:r>
          <a:r>
            <a:rPr lang="en-US" sz="1700" kern="1200" dirty="0" err="1"/>
            <a:t>подписка</a:t>
          </a:r>
          <a:r>
            <a:rPr lang="en-US" sz="1700" kern="1200" dirty="0"/>
            <a:t> </a:t>
          </a:r>
          <a:r>
            <a:rPr lang="en-US" sz="1700" kern="1200" dirty="0" err="1"/>
            <a:t>для</a:t>
          </a:r>
          <a:r>
            <a:rPr lang="en-US" sz="1700" kern="1200" dirty="0"/>
            <a:t> </a:t>
          </a:r>
          <a:r>
            <a:rPr lang="en-US" sz="1700" kern="1200" dirty="0" err="1"/>
            <a:t>доступа</a:t>
          </a:r>
          <a:r>
            <a:rPr lang="en-US" sz="1700" kern="1200" dirty="0"/>
            <a:t> </a:t>
          </a:r>
          <a:r>
            <a:rPr lang="en-US" sz="1700" kern="1200" dirty="0" err="1"/>
            <a:t>без</a:t>
          </a:r>
          <a:r>
            <a:rPr lang="en-US" sz="1700" kern="1200" dirty="0"/>
            <a:t> </a:t>
          </a:r>
          <a:r>
            <a:rPr lang="en-US" sz="1700" kern="1200" dirty="0" err="1"/>
            <a:t>рекламы</a:t>
          </a:r>
          <a:endParaRPr lang="en-US" sz="1700" kern="1200" dirty="0"/>
        </a:p>
      </dsp:txBody>
      <dsp:txXfrm>
        <a:off x="4609209" y="2112319"/>
        <a:ext cx="19495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4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69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76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212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71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413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95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92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12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30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76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2219C-4997-4310-99EE-91ABC6E42565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52DF4-F348-47C6-9DBA-3B74ADB13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00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7EF0D9D-B28E-4163-8457-34D4A45AC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r="1179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2B80E-A017-4276-8329-C521BB9A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 err="1">
                <a:solidFill>
                  <a:srgbClr val="000000"/>
                </a:solidFill>
                <a:effectLst/>
              </a:rPr>
              <a:t>Анализатор</a:t>
            </a:r>
            <a:r>
              <a:rPr lang="en-US" sz="2800" dirty="0">
                <a:solidFill>
                  <a:srgbClr val="000000"/>
                </a:solidFill>
                <a:effectLst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</a:rPr>
              <a:t>профиля</a:t>
            </a:r>
            <a:r>
              <a:rPr lang="en-US" sz="2800" dirty="0">
                <a:solidFill>
                  <a:srgbClr val="000000"/>
                </a:solidFill>
                <a:effectLst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</a:rPr>
              <a:t>Вконтакте</a:t>
            </a:r>
            <a:r>
              <a:rPr lang="en-US" sz="2800" dirty="0">
                <a:solidFill>
                  <a:srgbClr val="000000"/>
                </a:solidFill>
                <a:effectLst/>
              </a:rPr>
              <a:t>.</a:t>
            </a:r>
            <a:br>
              <a:rPr lang="en-US" sz="2800" dirty="0">
                <a:solidFill>
                  <a:srgbClr val="000000"/>
                </a:solidFill>
                <a:effectLst/>
              </a:rPr>
            </a:b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CB394-3B2B-41F5-95B0-2BF6C83C695C}"/>
              </a:ext>
            </a:extLst>
          </p:cNvPr>
          <p:cNvSpPr txBox="1"/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0000"/>
                </a:solidFill>
                <a:effectLst/>
              </a:rPr>
              <a:t>Сфера</a:t>
            </a:r>
            <a:r>
              <a:rPr lang="en-US" sz="2000" b="1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</a:rPr>
              <a:t>проекта</a:t>
            </a:r>
            <a:r>
              <a:rPr lang="en-US" sz="2000" b="1" dirty="0">
                <a:solidFill>
                  <a:srgbClr val="000000"/>
                </a:solidFill>
                <a:effectLst/>
              </a:rPr>
              <a:t>: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Маркетинг</a:t>
            </a:r>
            <a:r>
              <a:rPr lang="en-US" sz="2000" dirty="0">
                <a:solidFill>
                  <a:srgbClr val="000000"/>
                </a:solidFill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0000"/>
                </a:solidFill>
                <a:effectLst/>
              </a:rPr>
              <a:t>Тип</a:t>
            </a:r>
            <a:r>
              <a:rPr lang="en-US" sz="2000" b="1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</a:rPr>
              <a:t>продукта</a:t>
            </a:r>
            <a:r>
              <a:rPr lang="en-US" sz="2000" b="1" dirty="0">
                <a:solidFill>
                  <a:srgbClr val="000000"/>
                </a:solidFill>
                <a:effectLst/>
              </a:rPr>
              <a:t>: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Мобильное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приложение</a:t>
            </a:r>
            <a:r>
              <a:rPr lang="en-US" sz="2000" dirty="0">
                <a:solidFill>
                  <a:srgbClr val="000000"/>
                </a:solidFill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0000"/>
                </a:solidFill>
                <a:effectLst/>
              </a:rPr>
              <a:t>Исполнители</a:t>
            </a:r>
            <a:r>
              <a:rPr lang="en-US" sz="2000" b="1" dirty="0">
                <a:solidFill>
                  <a:srgbClr val="000000"/>
                </a:solidFill>
                <a:effectLst/>
              </a:rPr>
              <a:t>: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Петрова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Ксения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и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Соколова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Диана</a:t>
            </a:r>
            <a:r>
              <a:rPr lang="en-US" sz="2000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210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F15E6-210F-D545-8727-664804D1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482902" cy="14653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Завершительный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этап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DD903F-E4E6-E64F-8349-9D202E6F6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08" y="3938647"/>
            <a:ext cx="4023360" cy="123063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Опрос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целевой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аудитории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AF9436C-4C42-B54D-B7F2-CCF9A9952A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268822"/>
              </p:ext>
            </p:extLst>
          </p:nvPr>
        </p:nvGraphicFramePr>
        <p:xfrm>
          <a:off x="4878462" y="819602"/>
          <a:ext cx="6846363" cy="545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766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3B03FE-18B4-4112-B045-23DAFDCB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Отвечаем на ваши вопросы « Академия цифровых технологий">
            <a:extLst>
              <a:ext uri="{FF2B5EF4-FFF2-40B4-BE49-F238E27FC236}">
                <a16:creationId xmlns:a16="http://schemas.microsoft.com/office/drawing/2014/main" id="{29E34E58-AEF7-5B42-B753-470639F0F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349" y="2441251"/>
            <a:ext cx="3661831" cy="199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991F1C-CF4D-404C-AAF9-6C9F90A9A239}"/>
              </a:ext>
            </a:extLst>
          </p:cNvPr>
          <p:cNvSpPr txBox="1"/>
          <p:nvPr/>
        </p:nvSpPr>
        <p:spPr>
          <a:xfrm>
            <a:off x="6094105" y="1913206"/>
            <a:ext cx="5163580" cy="3950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00"/>
                </a:solidFill>
              </a:rPr>
              <a:t>Контакты</a:t>
            </a:r>
            <a:r>
              <a:rPr lang="en-US" sz="2400" b="1" dirty="0">
                <a:solidFill>
                  <a:srgbClr val="000000"/>
                </a:solidFill>
              </a:rPr>
              <a:t>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00"/>
                </a:solidFill>
              </a:rPr>
              <a:t>Соколова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Диана</a:t>
            </a:r>
            <a:r>
              <a:rPr lang="en-US" sz="2400" b="1" dirty="0">
                <a:solidFill>
                  <a:srgbClr val="000000"/>
                </a:solidFill>
              </a:rPr>
              <a:t>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Почта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ru-RU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dosokolova@edu.hse.ru</a:t>
            </a:r>
            <a:endParaRPr lang="en-US" sz="2400" dirty="0">
              <a:solidFill>
                <a:srgbClr val="000000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00"/>
                </a:solidFill>
              </a:rPr>
              <a:t>Петрова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Ксения</a:t>
            </a:r>
            <a:r>
              <a:rPr lang="en-US" sz="2400" b="1" dirty="0">
                <a:solidFill>
                  <a:srgbClr val="000000"/>
                </a:solidFill>
              </a:rPr>
              <a:t>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Почта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  <a:r>
              <a:rPr lang="en-US" sz="2400" dirty="0" err="1">
                <a:solidFill>
                  <a:srgbClr val="000000"/>
                </a:solidFill>
              </a:rPr>
              <a:t>kepetrova@edu.hse.ru</a:t>
            </a:r>
            <a:endParaRPr lang="en-US" sz="2400" dirty="0">
              <a:solidFill>
                <a:srgbClr val="000000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0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EEFD7-2CB0-5C43-B04C-5B1D7E15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72" y="1967265"/>
            <a:ext cx="3187826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Исследование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744FBB3B-E3BA-094B-8AC6-D4F76AA85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4238182"/>
              </p:ext>
            </p:extLst>
          </p:nvPr>
        </p:nvGraphicFramePr>
        <p:xfrm>
          <a:off x="4382814" y="325821"/>
          <a:ext cx="7630510" cy="6148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50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C2BEA-C22D-4100-BE4D-3560A46E9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329"/>
          <a:stretch/>
        </p:blipFill>
        <p:spPr>
          <a:xfrm>
            <a:off x="3048" y="1"/>
            <a:ext cx="12188952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8806A-476D-0341-A385-A669DC7CB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FFFFFF"/>
                </a:solidFill>
              </a:rPr>
              <a:t>Почему </a:t>
            </a:r>
            <a:r>
              <a:rPr lang="ru-RU" sz="5400" dirty="0" err="1">
                <a:solidFill>
                  <a:srgbClr val="FFFFFF"/>
                </a:solidFill>
              </a:rPr>
              <a:t>Вконтаке</a:t>
            </a:r>
            <a:r>
              <a:rPr lang="ru-RU" sz="5400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3CDF832E-7C60-4D98-ABE6-D0DB937DA8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770952"/>
              </p:ext>
            </p:extLst>
          </p:nvPr>
        </p:nvGraphicFramePr>
        <p:xfrm>
          <a:off x="451945" y="1944414"/>
          <a:ext cx="11477297" cy="4146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9562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040A7-5EB5-46C5-A027-8E29DAF9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333" y="541229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Идея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D8F5E44-0597-4F8F-8C07-F90F6F0B0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6495" y="4197156"/>
            <a:ext cx="3506264" cy="1671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Отображение</a:t>
            </a:r>
            <a:r>
              <a:rPr lang="en-US" sz="2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статистики</a:t>
            </a:r>
            <a:r>
              <a:rPr lang="en-US" sz="2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аккаунта</a:t>
            </a:r>
            <a:r>
              <a:rPr lang="en-US" sz="2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пользователя</a:t>
            </a:r>
            <a:r>
              <a:rPr lang="en-US" sz="2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ВКонтакте</a:t>
            </a:r>
            <a:r>
              <a:rPr lang="en-US" sz="2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без</a:t>
            </a:r>
            <a:r>
              <a:rPr lang="en-US" sz="2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входа</a:t>
            </a:r>
            <a:r>
              <a:rPr lang="en-US" sz="2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en-US" sz="2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аккаунт</a:t>
            </a:r>
            <a:r>
              <a:rPr lang="en-US" sz="2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2BE02F6C-3A45-4231-A5AC-37AFDD9F2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4" r="30133"/>
          <a:stretch/>
        </p:blipFill>
        <p:spPr bwMode="auto">
          <a:xfrm>
            <a:off x="20" y="10"/>
            <a:ext cx="3910064" cy="685799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6DCDB3-7D5C-3C45-9703-A37C747B4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612" y="-4"/>
            <a:ext cx="3750677" cy="6858004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5721AB3-399F-7245-9ED0-9C22B6BFD0CA}"/>
              </a:ext>
            </a:extLst>
          </p:cNvPr>
          <p:cNvSpPr/>
          <p:nvPr/>
        </p:nvSpPr>
        <p:spPr>
          <a:xfrm>
            <a:off x="8104358" y="4612630"/>
            <a:ext cx="617407" cy="15134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E623886-8ED5-9549-8810-2064EB45B906}"/>
              </a:ext>
            </a:extLst>
          </p:cNvPr>
          <p:cNvSpPr/>
          <p:nvPr/>
        </p:nvSpPr>
        <p:spPr>
          <a:xfrm>
            <a:off x="8002759" y="5959367"/>
            <a:ext cx="983586" cy="8986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75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CEC74-7229-43FB-AAD0-720F3796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ru-RU" dirty="0"/>
              <a:t>Описание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A7A4CF4A-1382-4F1B-ACF9-8079E81DE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90" y="2115118"/>
            <a:ext cx="7367224" cy="4445326"/>
          </a:xfrm>
        </p:spPr>
        <p:txBody>
          <a:bodyPr>
            <a:normAutofit fontScale="92500"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основной функционал приложения входит: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статистика 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</a:t>
            </a:r>
            <a:r>
              <a:rPr lang="ru-RU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айков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комментариев и </a:t>
            </a:r>
            <a:r>
              <a:rPr lang="ru-RU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репостов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 всему профилю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Статистика 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лайков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комментариев и 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репосто</a:t>
            </a:r>
            <a:r>
              <a:rPr lang="ru-RU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 каждой фотографии профиля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отслеживать любой открытый аккаунт 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ВКонтакте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без входа в социальную сеть.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каждой фотографии с помощью к</a:t>
            </a:r>
            <a:r>
              <a:rPr lang="ru-RU" sz="1600" dirty="0"/>
              <a:t>огнитивных технологий компьютерного зрения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Дополнительно может быть реализовано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личного кабинета для каждого пользователя.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Статистика 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лайков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комментариев и 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репосто</a:t>
            </a:r>
            <a:r>
              <a:rPr lang="ru-RU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 каждой фотографии профиля по времени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сравнивать профили </a:t>
            </a:r>
          </a:p>
          <a:p>
            <a:pPr marL="34290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Активность аудитории в комментариях.</a:t>
            </a:r>
          </a:p>
          <a:p>
            <a:endParaRPr lang="ru-RU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5CBFBF-9837-4D77-A4A8-CA6ED9D52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" r="-1" b="31861"/>
          <a:stretch/>
        </p:blipFill>
        <p:spPr bwMode="auto">
          <a:xfrm>
            <a:off x="73580" y="214710"/>
            <a:ext cx="4416867" cy="653443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8B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9F8BDAF9-1AA1-4682-8BFE-82D2FEA7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8791" y1="38086" x2="48791" y2="38086"/>
                        <a14:backgroundMark x1="21868" y1="62500" x2="25495" y2="70117"/>
                        <a14:backgroundMark x1="25495" y1="70117" x2="20989" y2="75781"/>
                        <a14:backgroundMark x1="20989" y1="75781" x2="21209" y2="65625"/>
                        <a14:backgroundMark x1="21209" y1="65625" x2="23407" y2="63477"/>
                        <a14:backgroundMark x1="50989" y1="95117" x2="50989" y2="95117"/>
                        <a14:backgroundMark x1="67692" y1="79688" x2="71319" y2="71484"/>
                        <a14:backgroundMark x1="71319" y1="71484" x2="76154" y2="65234"/>
                        <a14:backgroundMark x1="76154" y1="65234" x2="78132" y2="63867"/>
                        <a14:backgroundMark x1="70549" y1="72070" x2="73736" y2="63281"/>
                        <a14:backgroundMark x1="73736" y1="63281" x2="76813" y2="59180"/>
                        <a14:backgroundMark x1="73407" y1="60156" x2="75495" y2="52930"/>
                        <a14:backgroundMark x1="26923" y1="81445" x2="23187" y2="73828"/>
                        <a14:backgroundMark x1="23187" y1="73828" x2="20549" y2="63477"/>
                        <a14:backgroundMark x1="44286" y1="89063" x2="44286" y2="89063"/>
                        <a14:backgroundMark x1="28022" y1="68945" x2="28132" y2="67188"/>
                        <a14:backgroundMark x1="71209" y1="85352" x2="71209" y2="85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11" y="-780592"/>
            <a:ext cx="6262973" cy="352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24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4BF71-61A1-452E-B0A3-89132836D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794" y="4383101"/>
            <a:ext cx="7721158" cy="1698044"/>
          </a:xfrm>
          <a:prstGeom prst="ellipse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b="1" dirty="0" err="1">
                <a:solidFill>
                  <a:srgbClr val="000000"/>
                </a:solidFill>
              </a:rPr>
              <a:t>Распределение</a:t>
            </a:r>
            <a:r>
              <a:rPr lang="en-US" sz="3600" b="1" dirty="0">
                <a:solidFill>
                  <a:srgbClr val="000000"/>
                </a:solidFill>
              </a:rPr>
              <a:t> </a:t>
            </a:r>
            <a:r>
              <a:rPr lang="en-US" sz="3600" b="1" dirty="0" err="1">
                <a:solidFill>
                  <a:srgbClr val="000000"/>
                </a:solidFill>
              </a:rPr>
              <a:t>обязанностей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92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16" name="Oval 95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Microsoft Azure » Softman">
            <a:extLst>
              <a:ext uri="{FF2B5EF4-FFF2-40B4-BE49-F238E27FC236}">
                <a16:creationId xmlns:a16="http://schemas.microsoft.com/office/drawing/2014/main" id="{4DB27765-19D4-1F4F-B161-B88F5164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5050" y="1448497"/>
            <a:ext cx="2254110" cy="12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C422632E-FF1B-4D72-ACBE-DFD35DAEA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6" r="-1" b="18900"/>
          <a:stretch/>
        </p:blipFill>
        <p:spPr bwMode="auto">
          <a:xfrm>
            <a:off x="9308876" y="1027548"/>
            <a:ext cx="2806683" cy="8418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3452F9-0F11-FA4A-8CFD-A39462E1B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987" y="126609"/>
            <a:ext cx="2033807" cy="14795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00FBC54-D35D-4C4B-896C-5CDFBEDD0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" t="376" r="7605" b="19132"/>
          <a:stretch/>
        </p:blipFill>
        <p:spPr bwMode="auto">
          <a:xfrm>
            <a:off x="-684" y="4517070"/>
            <a:ext cx="3647774" cy="10842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1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4535C55-F307-48A7-8388-C3003925D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7" b="11423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84437-D745-4DF3-B2D8-24BDD9BA8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CEC07F-2192-415C-BADE-AA35AED04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FFFFFF"/>
                </a:solidFill>
              </a:rPr>
              <a:t>Подростки, которые являются активными пользователями </a:t>
            </a:r>
            <a:r>
              <a:rPr lang="ru-RU" sz="2000" dirty="0" err="1">
                <a:solidFill>
                  <a:srgbClr val="FFFFFF"/>
                </a:solidFill>
              </a:rPr>
              <a:t>Вконтакте</a:t>
            </a:r>
            <a:endParaRPr lang="ru-RU" sz="2000" dirty="0">
              <a:solidFill>
                <a:srgbClr val="FFFFFF"/>
              </a:solidFill>
            </a:endParaRPr>
          </a:p>
          <a:p>
            <a:r>
              <a:rPr lang="ru-RU" sz="2000" dirty="0">
                <a:solidFill>
                  <a:srgbClr val="FFFFFF"/>
                </a:solidFill>
              </a:rPr>
              <a:t>Пользователи, продающие свои услуги через личный аккаунт (копирайтеры, программисты, персональные тренера и так далее)</a:t>
            </a:r>
          </a:p>
          <a:p>
            <a:r>
              <a:rPr lang="ru-RU" sz="2000" dirty="0">
                <a:solidFill>
                  <a:srgbClr val="FFFFFF"/>
                </a:solidFill>
              </a:rPr>
              <a:t>Публичные люди (</a:t>
            </a:r>
            <a:r>
              <a:rPr lang="ru-RU" sz="2000" dirty="0" err="1">
                <a:solidFill>
                  <a:srgbClr val="FFFFFF"/>
                </a:solidFill>
              </a:rPr>
              <a:t>блогеры</a:t>
            </a:r>
            <a:r>
              <a:rPr lang="ru-RU" sz="2000" dirty="0">
                <a:solidFill>
                  <a:srgbClr val="FFFFFF"/>
                </a:solidFill>
              </a:rPr>
              <a:t>, </a:t>
            </a:r>
            <a:r>
              <a:rPr lang="ru-RU" sz="2000" dirty="0" err="1">
                <a:solidFill>
                  <a:srgbClr val="FFFFFF"/>
                </a:solidFill>
              </a:rPr>
              <a:t>тиктокеры</a:t>
            </a:r>
            <a:r>
              <a:rPr lang="ru-RU" sz="2000" dirty="0">
                <a:solidFill>
                  <a:srgbClr val="FFFFFF"/>
                </a:solidFill>
              </a:rPr>
              <a:t>, актёры)</a:t>
            </a:r>
          </a:p>
          <a:p>
            <a:r>
              <a:rPr lang="ru-RU" sz="2000" dirty="0">
                <a:solidFill>
                  <a:srgbClr val="FFFFFF"/>
                </a:solidFill>
              </a:rPr>
              <a:t>И каждый кому интересна его статистика профиля </a:t>
            </a:r>
            <a:r>
              <a:rPr lang="ru-RU" sz="2000" dirty="0" err="1">
                <a:solidFill>
                  <a:srgbClr val="FFFFFF"/>
                </a:solidFill>
              </a:rPr>
              <a:t>Вконтакте</a:t>
            </a:r>
            <a:endParaRPr lang="ru-RU" sz="2000" dirty="0">
              <a:solidFill>
                <a:srgbClr val="FFFFFF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4176DEB-E44D-499E-9812-0260E2199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3" r="-3" b="-3"/>
          <a:stretch/>
        </p:blipFill>
        <p:spPr bwMode="auto">
          <a:xfrm rot="21424171">
            <a:off x="6411445" y="-72572"/>
            <a:ext cx="6087614" cy="4850908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310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41ACA-5C30-472C-9ECB-CFC0F28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>
                <a:ln w="22225">
                  <a:solidFill>
                    <a:srgbClr val="FFFFFF"/>
                  </a:solidFill>
                </a:ln>
                <a:latin typeface="Arial Narrow" panose="020B0606020202030204" pitchFamily="34" charset="0"/>
              </a:rPr>
              <a:t>Монетизация</a:t>
            </a:r>
            <a:endParaRPr lang="en-US" b="1" dirty="0">
              <a:ln w="22225">
                <a:solidFill>
                  <a:srgbClr val="FFFFFF"/>
                </a:solidFill>
              </a:ln>
              <a:latin typeface="Arial Narrow" panose="020B0606020202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DB4F659-88E8-48B3-A5EB-4FCECDFF1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3" r="26437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CF7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74" name="TextBox 3">
            <a:extLst>
              <a:ext uri="{FF2B5EF4-FFF2-40B4-BE49-F238E27FC236}">
                <a16:creationId xmlns:a16="http://schemas.microsoft.com/office/drawing/2014/main" id="{124A94B2-19DD-4CD1-873F-E8203C5308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199275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842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343FE-2E72-4EE0-AC58-C901DD1A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Демонстрация работы</a:t>
            </a:r>
          </a:p>
        </p:txBody>
      </p:sp>
      <p:pic>
        <p:nvPicPr>
          <p:cNvPr id="5" name="Запись экрана 2021-03-28 в 22.15.59.mov" descr="Запись экрана 2021-03-28 в 22.15.59.mov">
            <a:hlinkClick r:id="" action="ppaction://media"/>
            <a:extLst>
              <a:ext uri="{FF2B5EF4-FFF2-40B4-BE49-F238E27FC236}">
                <a16:creationId xmlns:a16="http://schemas.microsoft.com/office/drawing/2014/main" id="{7A784F18-BE86-FF43-B00B-F49B79782D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62" t="791" r="1711" b="610"/>
          <a:stretch/>
        </p:blipFill>
        <p:spPr>
          <a:xfrm>
            <a:off x="6568213" y="53306"/>
            <a:ext cx="3784478" cy="67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8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3D72B5CD483BAD4694EEAAA1C31D5998" ma:contentTypeVersion="10" ma:contentTypeDescription="Создание документа." ma:contentTypeScope="" ma:versionID="2331638220148fbb5210bd6d8e723880">
  <xsd:schema xmlns:xsd="http://www.w3.org/2001/XMLSchema" xmlns:xs="http://www.w3.org/2001/XMLSchema" xmlns:p="http://schemas.microsoft.com/office/2006/metadata/properties" xmlns:ns2="69301941-22b1-4f3f-a51c-c15c696888ed" targetNamespace="http://schemas.microsoft.com/office/2006/metadata/properties" ma:root="true" ma:fieldsID="9618439a929480b621c36a2e2e5582a4" ns2:_="">
    <xsd:import namespace="69301941-22b1-4f3f-a51c-c15c696888e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301941-22b1-4f3f-a51c-c15c696888ed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9301941-22b1-4f3f-a51c-c15c696888ed" xsi:nil="true"/>
  </documentManagement>
</p:properties>
</file>

<file path=customXml/itemProps1.xml><?xml version="1.0" encoding="utf-8"?>
<ds:datastoreItem xmlns:ds="http://schemas.openxmlformats.org/officeDocument/2006/customXml" ds:itemID="{B0024590-D1F8-441D-B0C5-2A4152B96D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AB6ACD-2084-4F08-B9D0-9A1185801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301941-22b1-4f3f-a51c-c15c696888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789517-ED20-4BA0-B628-2C24467A6EC1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9301941-22b1-4f3f-a51c-c15c696888e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1328</TotalTime>
  <Words>262</Words>
  <Application>Microsoft Macintosh PowerPoint</Application>
  <PresentationFormat>Широкоэкранный</PresentationFormat>
  <Paragraphs>42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Arial Narrow</vt:lpstr>
      <vt:lpstr>Calibri</vt:lpstr>
      <vt:lpstr>Calibri Light</vt:lpstr>
      <vt:lpstr>Symbol</vt:lpstr>
      <vt:lpstr>Office Theme</vt:lpstr>
      <vt:lpstr>Анализатор профиля Вконтакте. </vt:lpstr>
      <vt:lpstr>Исследование</vt:lpstr>
      <vt:lpstr>Почему Вконтаке?</vt:lpstr>
      <vt:lpstr>Идея</vt:lpstr>
      <vt:lpstr>Описание</vt:lpstr>
      <vt:lpstr>Распределение обязанностей</vt:lpstr>
      <vt:lpstr>Аудитория</vt:lpstr>
      <vt:lpstr>Монетизация</vt:lpstr>
      <vt:lpstr>Демонстрация работы</vt:lpstr>
      <vt:lpstr>Завершительный этап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Анализатор профиля в Вконтакте.</dc:title>
  <dc:creator>Диана Соколова</dc:creator>
  <cp:lastModifiedBy>Петрова Ксения Эдуардовна</cp:lastModifiedBy>
  <cp:revision>35</cp:revision>
  <dcterms:created xsi:type="dcterms:W3CDTF">2021-03-08T17:35:47Z</dcterms:created>
  <dcterms:modified xsi:type="dcterms:W3CDTF">2021-03-29T19:02:11Z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0x0101003D72B5CD483BAD4694EEAAA1C31D5998</vt:lpwstr>
  </property>
</Properties>
</file>